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65" r:id="rId3"/>
    <p:sldId id="266" r:id="rId4"/>
    <p:sldId id="263" r:id="rId5"/>
    <p:sldId id="260" r:id="rId6"/>
    <p:sldId id="259" r:id="rId7"/>
    <p:sldId id="258" r:id="rId8"/>
    <p:sldId id="261" r:id="rId9"/>
    <p:sldId id="262" r:id="rId10"/>
    <p:sldId id="264" r:id="rId1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71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89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243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65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912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72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1/26/2024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482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1/26/2024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5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1/26/2024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95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24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517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1/26/2024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88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922E0291-99C8-40F9-ADAB-32589A3B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341086-E7D0-BD9E-DFF3-1A9DC37086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6"/>
          <a:stretch/>
        </p:blipFill>
        <p:spPr>
          <a:xfrm>
            <a:off x="20" y="2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95830D2-F2AE-4DD8-B586-89B09779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C99F8AC-FF9A-995A-051A-6BAB296D8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5046" y="920383"/>
            <a:ext cx="7527635" cy="2508616"/>
          </a:xfrm>
        </p:spPr>
        <p:txBody>
          <a:bodyPr anchor="t">
            <a:normAutofit/>
          </a:bodyPr>
          <a:lstStyle/>
          <a:p>
            <a:pPr algn="ctr"/>
            <a:r>
              <a:rPr lang="tr-TR" sz="7200" b="1" dirty="0"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rgbClr val="FFFFFF"/>
                </a:solidFill>
              </a:rPr>
              <a:t>XOX (Tic-Tac-Toe) Oyunu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E18C1AD-A5F0-71DA-73F7-ACD2F93E5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2367" y="4556985"/>
            <a:ext cx="5782612" cy="1738058"/>
          </a:xfrm>
        </p:spPr>
        <p:txBody>
          <a:bodyPr anchor="b">
            <a:normAutofit/>
          </a:bodyPr>
          <a:lstStyle/>
          <a:p>
            <a:r>
              <a:rPr lang="tr-TR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rgbClr val="FFFFFF"/>
                </a:solidFill>
              </a:rPr>
              <a:t>1201602806 - Samet Özbalkan</a:t>
            </a:r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66C26D15-4E28-BF59-CE72-E5C6F3C232D5}"/>
              </a:ext>
            </a:extLst>
          </p:cNvPr>
          <p:cNvSpPr txBox="1">
            <a:spLocks/>
          </p:cNvSpPr>
          <p:nvPr/>
        </p:nvSpPr>
        <p:spPr>
          <a:xfrm>
            <a:off x="169474" y="3459189"/>
            <a:ext cx="2340814" cy="19668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2000" b="1" dirty="0">
                <a:latin typeface="+mn-lt"/>
                <a:ea typeface="+mn-ea"/>
                <a:cs typeface="+mn-cs"/>
              </a:rPr>
              <a:t>İçindekiler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Tasarım ve Konumlar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Kod İnceleme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Son</a:t>
            </a:r>
          </a:p>
          <a:p>
            <a:pPr marL="342900" indent="-342900" algn="ctr">
              <a:lnSpc>
                <a:spcPct val="110000"/>
              </a:lnSpc>
              <a:spcAft>
                <a:spcPts val="600"/>
              </a:spcAft>
              <a:buAutoNum type="arabicPeriod"/>
            </a:pP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6494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DF022550-221A-B0FB-F4B9-5F8E8C53B577}"/>
              </a:ext>
            </a:extLst>
          </p:cNvPr>
          <p:cNvSpPr txBox="1"/>
          <p:nvPr/>
        </p:nvSpPr>
        <p:spPr>
          <a:xfrm>
            <a:off x="3048000" y="2172891"/>
            <a:ext cx="609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(oyuncu1 &gt;=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1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|| oyuncu2 &gt;=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top 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20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Button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onClick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oyuncu1 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br>
              <a:rPr lang="tr-TR" dirty="0">
                <a:solidFill>
                  <a:srgbClr val="2AACB8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           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oyuncu2 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br>
              <a:rPr lang="tr-TR" dirty="0">
                <a:solidFill>
                  <a:srgbClr val="2AACB8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    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"Skorları Sıfırla"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54306FF0-7570-241A-13ED-5A641325B26B}"/>
              </a:ext>
            </a:extLst>
          </p:cNvPr>
          <p:cNvSpPr txBox="1">
            <a:spLocks/>
          </p:cNvSpPr>
          <p:nvPr/>
        </p:nvSpPr>
        <p:spPr>
          <a:xfrm>
            <a:off x="163902" y="112145"/>
            <a:ext cx="580557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Oyunculardan herhangi birinin skoru 0’dan farklı ise sıfırlama şansı sunan kod</a:t>
            </a:r>
            <a:endParaRPr lang="en-US" sz="2800" dirty="0"/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FA6D65B9-D110-7375-EC8D-0BE5686B7140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Oyunculardan herhangi birinin skoru 0’dan farklıysa projenin alt kısmında «Skorları Sıfırla» butonu belirir. Oyunculara skorlarını sıfırlama şansı verir.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469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BC2DD5F0-3853-4D37-1753-A4B01AF13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045" y="166687"/>
            <a:ext cx="3122653" cy="6524625"/>
          </a:xfrm>
          <a:prstGeom prst="rect">
            <a:avLst/>
          </a:prstGeom>
        </p:spPr>
      </p:pic>
      <p:sp>
        <p:nvSpPr>
          <p:cNvPr id="4" name="Başlık 1">
            <a:extLst>
              <a:ext uri="{FF2B5EF4-FFF2-40B4-BE49-F238E27FC236}">
                <a16:creationId xmlns:a16="http://schemas.microsoft.com/office/drawing/2014/main" id="{AC0081C8-F41D-4976-6FB0-6E925DEE2B31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0557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Tasarım ve Konumlar</a:t>
            </a:r>
            <a:endParaRPr lang="en-US" sz="28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401E6F83-79AE-C4D3-CDC1-C06B5544727A}"/>
              </a:ext>
            </a:extLst>
          </p:cNvPr>
          <p:cNvSpPr/>
          <p:nvPr/>
        </p:nvSpPr>
        <p:spPr>
          <a:xfrm>
            <a:off x="9391650" y="1846053"/>
            <a:ext cx="1571625" cy="32744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6" name="Dikdörtgen 5">
            <a:extLst>
              <a:ext uri="{FF2B5EF4-FFF2-40B4-BE49-F238E27FC236}">
                <a16:creationId xmlns:a16="http://schemas.microsoft.com/office/drawing/2014/main" id="{09DF80A3-0C43-1227-79BF-84972F1DD4D6}"/>
              </a:ext>
            </a:extLst>
          </p:cNvPr>
          <p:cNvSpPr/>
          <p:nvPr/>
        </p:nvSpPr>
        <p:spPr>
          <a:xfrm>
            <a:off x="9086850" y="2208002"/>
            <a:ext cx="2209800" cy="227647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7" name="Dikdörtgen 6">
            <a:extLst>
              <a:ext uri="{FF2B5EF4-FFF2-40B4-BE49-F238E27FC236}">
                <a16:creationId xmlns:a16="http://schemas.microsoft.com/office/drawing/2014/main" id="{32016009-DC89-00BC-A150-76A832FFC70F}"/>
              </a:ext>
            </a:extLst>
          </p:cNvPr>
          <p:cNvSpPr/>
          <p:nvPr/>
        </p:nvSpPr>
        <p:spPr>
          <a:xfrm>
            <a:off x="8919714" y="4779032"/>
            <a:ext cx="2544792" cy="88852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8" name="Dikdörtgen 7">
            <a:extLst>
              <a:ext uri="{FF2B5EF4-FFF2-40B4-BE49-F238E27FC236}">
                <a16:creationId xmlns:a16="http://schemas.microsoft.com/office/drawing/2014/main" id="{FA612ED5-F885-3D41-A78A-FB915AB6474C}"/>
              </a:ext>
            </a:extLst>
          </p:cNvPr>
          <p:cNvSpPr/>
          <p:nvPr/>
        </p:nvSpPr>
        <p:spPr>
          <a:xfrm>
            <a:off x="9532189" y="4510355"/>
            <a:ext cx="1285336" cy="24279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cxnSp>
        <p:nvCxnSpPr>
          <p:cNvPr id="10" name="Düz Ok Bağlayıcısı 9">
            <a:extLst>
              <a:ext uri="{FF2B5EF4-FFF2-40B4-BE49-F238E27FC236}">
                <a16:creationId xmlns:a16="http://schemas.microsoft.com/office/drawing/2014/main" id="{0683C336-E4A0-51B3-2D77-13DD4480BC31}"/>
              </a:ext>
            </a:extLst>
          </p:cNvPr>
          <p:cNvCxnSpPr>
            <a:cxnSpLocks/>
          </p:cNvCxnSpPr>
          <p:nvPr/>
        </p:nvCxnSpPr>
        <p:spPr>
          <a:xfrm>
            <a:off x="4871049" y="2001328"/>
            <a:ext cx="4454105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Düz Ok Bağlayıcısı 10">
            <a:extLst>
              <a:ext uri="{FF2B5EF4-FFF2-40B4-BE49-F238E27FC236}">
                <a16:creationId xmlns:a16="http://schemas.microsoft.com/office/drawing/2014/main" id="{CFF006A9-42CE-451A-8147-08019F53D54E}"/>
              </a:ext>
            </a:extLst>
          </p:cNvPr>
          <p:cNvCxnSpPr>
            <a:cxnSpLocks/>
          </p:cNvCxnSpPr>
          <p:nvPr/>
        </p:nvCxnSpPr>
        <p:spPr>
          <a:xfrm>
            <a:off x="4871049" y="3429000"/>
            <a:ext cx="414643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Düz Ok Bağlayıcısı 11">
            <a:extLst>
              <a:ext uri="{FF2B5EF4-FFF2-40B4-BE49-F238E27FC236}">
                <a16:creationId xmlns:a16="http://schemas.microsoft.com/office/drawing/2014/main" id="{A3B24A35-F08F-590D-1683-AE51B87BB978}"/>
              </a:ext>
            </a:extLst>
          </p:cNvPr>
          <p:cNvCxnSpPr/>
          <p:nvPr/>
        </p:nvCxnSpPr>
        <p:spPr>
          <a:xfrm>
            <a:off x="4871049" y="4629509"/>
            <a:ext cx="4597879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Düz Ok Bağlayıcısı 12">
            <a:extLst>
              <a:ext uri="{FF2B5EF4-FFF2-40B4-BE49-F238E27FC236}">
                <a16:creationId xmlns:a16="http://schemas.microsoft.com/office/drawing/2014/main" id="{1FD3B80F-BF83-3381-2077-5469B5C3B452}"/>
              </a:ext>
            </a:extLst>
          </p:cNvPr>
          <p:cNvCxnSpPr>
            <a:cxnSpLocks/>
          </p:cNvCxnSpPr>
          <p:nvPr/>
        </p:nvCxnSpPr>
        <p:spPr>
          <a:xfrm>
            <a:off x="4871049" y="5328249"/>
            <a:ext cx="4002655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Başlık 1">
            <a:extLst>
              <a:ext uri="{FF2B5EF4-FFF2-40B4-BE49-F238E27FC236}">
                <a16:creationId xmlns:a16="http://schemas.microsoft.com/office/drawing/2014/main" id="{A26AE6E6-F445-EE14-A6DC-7AFB55F8AA7C}"/>
              </a:ext>
            </a:extLst>
          </p:cNvPr>
          <p:cNvSpPr txBox="1">
            <a:spLocks/>
          </p:cNvSpPr>
          <p:nvPr/>
        </p:nvSpPr>
        <p:spPr>
          <a:xfrm>
            <a:off x="163902" y="1669840"/>
            <a:ext cx="4640651" cy="6679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Bilgisayara karşı oynamayı aktif hale getiren </a:t>
            </a:r>
            <a:r>
              <a:rPr lang="tr-TR" sz="1800" dirty="0" err="1">
                <a:latin typeface="+mn-lt"/>
                <a:ea typeface="+mn-ea"/>
                <a:cs typeface="+mn-cs"/>
              </a:rPr>
              <a:t>switch</a:t>
            </a:r>
            <a:r>
              <a:rPr lang="tr-TR" sz="1800" dirty="0">
                <a:latin typeface="+mn-lt"/>
                <a:ea typeface="+mn-ea"/>
                <a:cs typeface="+mn-cs"/>
              </a:rPr>
              <a:t>. Oyun başladığı an </a:t>
            </a:r>
            <a:r>
              <a:rPr lang="tr-TR" sz="1800" dirty="0" err="1">
                <a:latin typeface="+mn-lt"/>
                <a:ea typeface="+mn-ea"/>
                <a:cs typeface="+mn-cs"/>
              </a:rPr>
              <a:t>deaktif</a:t>
            </a:r>
            <a:r>
              <a:rPr lang="tr-TR" sz="1800" dirty="0">
                <a:latin typeface="+mn-lt"/>
                <a:ea typeface="+mn-ea"/>
                <a:cs typeface="+mn-cs"/>
              </a:rPr>
              <a:t> hale gelir.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19" name="Başlık 1">
            <a:extLst>
              <a:ext uri="{FF2B5EF4-FFF2-40B4-BE49-F238E27FC236}">
                <a16:creationId xmlns:a16="http://schemas.microsoft.com/office/drawing/2014/main" id="{787D3E60-288B-5252-1AF6-6EEBFE1F1F95}"/>
              </a:ext>
            </a:extLst>
          </p:cNvPr>
          <p:cNvSpPr txBox="1">
            <a:spLocks/>
          </p:cNvSpPr>
          <p:nvPr/>
        </p:nvSpPr>
        <p:spPr>
          <a:xfrm>
            <a:off x="161027" y="3095040"/>
            <a:ext cx="4640651" cy="6679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3x3 oyun tahtası. Tıklanıldığı hücreye sıradaki oyuncunun harfi yazılır.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20" name="Başlık 1">
            <a:extLst>
              <a:ext uri="{FF2B5EF4-FFF2-40B4-BE49-F238E27FC236}">
                <a16:creationId xmlns:a16="http://schemas.microsoft.com/office/drawing/2014/main" id="{E97A30E5-362B-A966-850D-27397A72F1C4}"/>
              </a:ext>
            </a:extLst>
          </p:cNvPr>
          <p:cNvSpPr txBox="1">
            <a:spLocks/>
          </p:cNvSpPr>
          <p:nvPr/>
        </p:nvSpPr>
        <p:spPr>
          <a:xfrm>
            <a:off x="161026" y="4295550"/>
            <a:ext cx="4640651" cy="6679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Sıradaki oyuncuyu belirten bir </a:t>
            </a:r>
            <a:r>
              <a:rPr lang="tr-TR" sz="1800" dirty="0" err="1">
                <a:latin typeface="+mn-lt"/>
                <a:ea typeface="+mn-ea"/>
                <a:cs typeface="+mn-cs"/>
              </a:rPr>
              <a:t>text</a:t>
            </a:r>
            <a:r>
              <a:rPr lang="tr-TR" sz="1800" dirty="0">
                <a:latin typeface="+mn-lt"/>
                <a:ea typeface="+mn-ea"/>
                <a:cs typeface="+mn-cs"/>
              </a:rPr>
              <a:t>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21" name="Başlık 1">
            <a:extLst>
              <a:ext uri="{FF2B5EF4-FFF2-40B4-BE49-F238E27FC236}">
                <a16:creationId xmlns:a16="http://schemas.microsoft.com/office/drawing/2014/main" id="{B51373F6-AF57-0CBE-5600-83F679ADD383}"/>
              </a:ext>
            </a:extLst>
          </p:cNvPr>
          <p:cNvSpPr txBox="1">
            <a:spLocks/>
          </p:cNvSpPr>
          <p:nvPr/>
        </p:nvSpPr>
        <p:spPr>
          <a:xfrm>
            <a:off x="161026" y="4991009"/>
            <a:ext cx="4640651" cy="6679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Oyuncuların isimleri ve istediklerinde isimlerini değiştirebildikleri, ortadan </a:t>
            </a:r>
            <a:r>
              <a:rPr lang="tr-TR" sz="1800" dirty="0" err="1">
                <a:latin typeface="+mn-lt"/>
                <a:ea typeface="+mn-ea"/>
                <a:cs typeface="+mn-cs"/>
              </a:rPr>
              <a:t>divider</a:t>
            </a:r>
            <a:r>
              <a:rPr lang="tr-TR" sz="1800" dirty="0">
                <a:latin typeface="+mn-lt"/>
                <a:ea typeface="+mn-ea"/>
                <a:cs typeface="+mn-cs"/>
              </a:rPr>
              <a:t> ile ayrılmış komponentler.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2506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A84EEF2-6E37-26C4-15CB-D48037E18548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0557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Tasarım ve Konumlar</a:t>
            </a:r>
            <a:endParaRPr lang="en-US" sz="2800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3B441D18-8F83-29F7-15E0-0A87A42AC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7918" y="171000"/>
            <a:ext cx="3106966" cy="6516000"/>
          </a:xfrm>
          <a:prstGeom prst="rect">
            <a:avLst/>
          </a:prstGeom>
        </p:spPr>
      </p:pic>
      <p:cxnSp>
        <p:nvCxnSpPr>
          <p:cNvPr id="5" name="Düz Ok Bağlayıcısı 4">
            <a:extLst>
              <a:ext uri="{FF2B5EF4-FFF2-40B4-BE49-F238E27FC236}">
                <a16:creationId xmlns:a16="http://schemas.microsoft.com/office/drawing/2014/main" id="{7F130DAA-6165-BD43-D304-BD47CB6E2F82}"/>
              </a:ext>
            </a:extLst>
          </p:cNvPr>
          <p:cNvCxnSpPr>
            <a:cxnSpLocks/>
          </p:cNvCxnSpPr>
          <p:nvPr/>
        </p:nvCxnSpPr>
        <p:spPr>
          <a:xfrm>
            <a:off x="5121217" y="4554746"/>
            <a:ext cx="4454105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Düz Ok Bağlayıcısı 5">
            <a:extLst>
              <a:ext uri="{FF2B5EF4-FFF2-40B4-BE49-F238E27FC236}">
                <a16:creationId xmlns:a16="http://schemas.microsoft.com/office/drawing/2014/main" id="{A0579779-7453-B887-26E6-DC7441549B94}"/>
              </a:ext>
            </a:extLst>
          </p:cNvPr>
          <p:cNvCxnSpPr>
            <a:cxnSpLocks/>
          </p:cNvCxnSpPr>
          <p:nvPr/>
        </p:nvCxnSpPr>
        <p:spPr>
          <a:xfrm>
            <a:off x="5138471" y="5888965"/>
            <a:ext cx="4454105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aşlık 1">
            <a:extLst>
              <a:ext uri="{FF2B5EF4-FFF2-40B4-BE49-F238E27FC236}">
                <a16:creationId xmlns:a16="http://schemas.microsoft.com/office/drawing/2014/main" id="{3905DF21-CD73-2DB1-E686-39AA31B670F3}"/>
              </a:ext>
            </a:extLst>
          </p:cNvPr>
          <p:cNvSpPr txBox="1">
            <a:spLocks/>
          </p:cNvSpPr>
          <p:nvPr/>
        </p:nvSpPr>
        <p:spPr>
          <a:xfrm>
            <a:off x="163902" y="4220787"/>
            <a:ext cx="4710023" cy="6679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Oyun bittiğinde oyunu yeniden başlatmaya yarayan bir buton.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8" name="Başlık 1">
            <a:extLst>
              <a:ext uri="{FF2B5EF4-FFF2-40B4-BE49-F238E27FC236}">
                <a16:creationId xmlns:a16="http://schemas.microsoft.com/office/drawing/2014/main" id="{1632DDAA-4996-DBDB-C090-EF6F55B444F0}"/>
              </a:ext>
            </a:extLst>
          </p:cNvPr>
          <p:cNvSpPr txBox="1">
            <a:spLocks/>
          </p:cNvSpPr>
          <p:nvPr/>
        </p:nvSpPr>
        <p:spPr>
          <a:xfrm>
            <a:off x="163902" y="5408560"/>
            <a:ext cx="4710023" cy="9608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Herhangi bir oyuncunun skoru 0’dan yüksekse genel skoru sıfırlamayı sağlayan bir buton.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9" name="Dikdörtgen 8">
            <a:extLst>
              <a:ext uri="{FF2B5EF4-FFF2-40B4-BE49-F238E27FC236}">
                <a16:creationId xmlns:a16="http://schemas.microsoft.com/office/drawing/2014/main" id="{BEA7EBFB-3B02-41DF-2053-90FF68393953}"/>
              </a:ext>
            </a:extLst>
          </p:cNvPr>
          <p:cNvSpPr/>
          <p:nvPr/>
        </p:nvSpPr>
        <p:spPr>
          <a:xfrm>
            <a:off x="9652958" y="4346452"/>
            <a:ext cx="1121435" cy="40669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C927AAB5-6FE0-BC35-EE0A-2948005E05A8}"/>
              </a:ext>
            </a:extLst>
          </p:cNvPr>
          <p:cNvSpPr/>
          <p:nvPr/>
        </p:nvSpPr>
        <p:spPr>
          <a:xfrm>
            <a:off x="9661584" y="5685615"/>
            <a:ext cx="1121435" cy="40669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221986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1F9A66E5-711F-FE55-25DB-3BA5B5318B15}"/>
              </a:ext>
            </a:extLst>
          </p:cNvPr>
          <p:cNvSpPr txBox="1"/>
          <p:nvPr/>
        </p:nvSpPr>
        <p:spPr>
          <a:xfrm>
            <a:off x="3066690" y="2029961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var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oyuncu1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by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mutableIntStateOf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var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oyuncu2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by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mutableIntStateOf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board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arrayOfNulls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&gt;(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isBoardFull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all</a:t>
            </a:r>
            <a:r>
              <a:rPr lang="tr-TR" i="1" dirty="0">
                <a:solidFill>
                  <a:srgbClr val="57AAF7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-&gt;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all</a:t>
            </a:r>
            <a:r>
              <a:rPr lang="tr-TR" i="1" dirty="0">
                <a:solidFill>
                  <a:srgbClr val="57AAF7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it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!=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 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oynayan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kazanan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?&gt;(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text1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"Berkay"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text2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"Kaan"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resetBoard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arrayOfNulls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&gt;(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resetOyuncu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br>
              <a:rPr lang="tr-TR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checked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false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durum =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remember</a:t>
            </a:r>
            <a:r>
              <a:rPr lang="tr-TR" dirty="0">
                <a:solidFill>
                  <a:srgbClr val="6BB38A"/>
                </a:solidFill>
                <a:effectLst/>
                <a:latin typeface="JetBrains Mono"/>
              </a:rPr>
              <a:t>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mutableStateOf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true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lang="tr-TR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0DCB938A-3AEF-6D00-B964-130F993138CD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0557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Projede kullanılan değişkenler</a:t>
            </a:r>
            <a:endParaRPr lang="en-US" sz="2800" dirty="0"/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7A3635EC-164D-B53C-50E4-512D3B2C976B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Kod bloğunda bulunanlar oyuncu durumlarını, isimlerini, kazanan ve oyun tahtası durumunu, oyunu resetlemeyi </a:t>
            </a:r>
            <a:r>
              <a:rPr lang="tr-TR" sz="1800" dirty="0" err="1">
                <a:latin typeface="+mn-lt"/>
                <a:ea typeface="+mn-ea"/>
                <a:cs typeface="+mn-cs"/>
              </a:rPr>
              <a:t>vs</a:t>
            </a:r>
            <a:r>
              <a:rPr lang="tr-TR" sz="1800" dirty="0">
                <a:latin typeface="+mn-lt"/>
                <a:ea typeface="+mn-ea"/>
                <a:cs typeface="+mn-cs"/>
              </a:rPr>
              <a:t> gibi durumları sağlamak için kullanılan değişkenlerdir.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6740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2CC0CA7D-87D7-605D-C5FB-33F21CA789AD}"/>
              </a:ext>
            </a:extLst>
          </p:cNvPr>
          <p:cNvSpPr txBox="1"/>
          <p:nvPr/>
        </p:nvSpPr>
        <p:spPr>
          <a:xfrm>
            <a:off x="2423932" y="1271855"/>
            <a:ext cx="7091093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1700" dirty="0">
                <a:solidFill>
                  <a:srgbClr val="BCBEC4"/>
                </a:solidFill>
                <a:latin typeface="JetBrains Mono"/>
              </a:rPr>
              <a:t>	…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</a:t>
            </a:r>
            <a:r>
              <a:rPr lang="tr-TR" sz="1700" dirty="0" err="1">
                <a:solidFill>
                  <a:srgbClr val="6BB38A"/>
                </a:solidFill>
                <a:effectLst/>
                <a:latin typeface="JetBrains Mono"/>
              </a:rPr>
              <a:t>LargeFloatingActionButton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</a:t>
            </a:r>
            <a:r>
              <a:rPr lang="tr-TR" sz="1700" dirty="0" err="1">
                <a:solidFill>
                  <a:srgbClr val="56C1D6"/>
                </a:solidFill>
                <a:effectLst/>
                <a:latin typeface="JetBrains Mono"/>
              </a:rPr>
              <a:t>containerColor</a:t>
            </a:r>
            <a:r>
              <a:rPr lang="tr-TR" sz="17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LightGray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</a:t>
            </a:r>
            <a:r>
              <a:rPr lang="tr-TR" sz="1700" dirty="0" err="1">
                <a:solidFill>
                  <a:srgbClr val="56C1D6"/>
                </a:solidFill>
                <a:effectLst/>
                <a:latin typeface="JetBrains Mono"/>
              </a:rPr>
              <a:t>shape</a:t>
            </a:r>
            <a:r>
              <a:rPr lang="tr-TR" sz="17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700" i="1" dirty="0" err="1">
                <a:solidFill>
                  <a:srgbClr val="C77DBB"/>
                </a:solidFill>
                <a:effectLst/>
                <a:latin typeface="JetBrains Mono"/>
              </a:rPr>
              <a:t>RectangleShape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</a:t>
            </a:r>
            <a:r>
              <a:rPr lang="tr-TR" sz="1700" dirty="0" err="1">
                <a:solidFill>
                  <a:srgbClr val="56C1D6"/>
                </a:solidFill>
                <a:effectLst/>
                <a:latin typeface="JetBrains Mono"/>
              </a:rPr>
              <a:t>onClick</a:t>
            </a:r>
            <a:r>
              <a:rPr lang="tr-TR" sz="17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7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7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b="1" dirty="0">
                <a:solidFill>
                  <a:srgbClr val="BCBEC4"/>
                </a:solidFill>
                <a:effectLst/>
                <a:latin typeface="JetBrains Mono"/>
              </a:rPr>
              <a:t>                           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] ==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&amp;&amp;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] =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b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"O" 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else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b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i="1" dirty="0">
                <a:solidFill>
                  <a:srgbClr val="BCBEC4"/>
                </a:solidFill>
                <a:effectLst/>
                <a:latin typeface="JetBrains Mono"/>
              </a:rPr>
              <a:t>kontrol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durum.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false</a:t>
            </a:r>
            <a:b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checked.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&amp;&amp;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&amp;&amp; !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isBoardFull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durum.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false</a:t>
            </a:r>
            <a:b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                                   </a:t>
            </a:r>
            <a:r>
              <a:rPr lang="tr-TR" sz="1700" i="1" dirty="0" err="1">
                <a:solidFill>
                  <a:srgbClr val="BCBEC4"/>
                </a:solidFill>
                <a:effectLst/>
                <a:latin typeface="JetBrains Mono"/>
              </a:rPr>
              <a:t>randomhareket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i="1" dirty="0">
                <a:solidFill>
                  <a:srgbClr val="BCBEC4"/>
                </a:solidFill>
                <a:effectLst/>
                <a:latin typeface="JetBrains Mono"/>
              </a:rPr>
              <a:t>kontrol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       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7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7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7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"O" </a:t>
            </a:r>
            <a:r>
              <a:rPr lang="tr-TR" sz="1700" dirty="0">
                <a:solidFill>
                  <a:srgbClr val="CF8E6D"/>
                </a:solidFill>
                <a:effectLst/>
                <a:latin typeface="JetBrains Mono"/>
              </a:rPr>
              <a:t>else </a:t>
            </a: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b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6AAB73"/>
                </a:solidFill>
                <a:effectLst/>
                <a:latin typeface="JetBrains Mono"/>
              </a:rPr>
              <a:t>                                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}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</a:t>
            </a:r>
            <a:r>
              <a:rPr lang="tr-TR" sz="1700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sz="1700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sz="17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700" dirty="0" err="1">
                <a:solidFill>
                  <a:srgbClr val="BCBEC4"/>
                </a:solidFill>
                <a:effectLst/>
                <a:latin typeface="JetBrains Mono"/>
              </a:rPr>
              <a:t>Modifier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        .</a:t>
            </a:r>
            <a:r>
              <a:rPr lang="tr-TR" sz="1700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700" dirty="0">
                <a:solidFill>
                  <a:srgbClr val="2AACB8"/>
                </a:solidFill>
                <a:effectLst/>
                <a:latin typeface="JetBrains Mono"/>
              </a:rPr>
              <a:t>4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sz="1700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                    ) </a:t>
            </a:r>
          </a:p>
          <a:p>
            <a:r>
              <a:rPr lang="tr-TR" sz="1700" dirty="0">
                <a:solidFill>
                  <a:srgbClr val="BCBEC4"/>
                </a:solidFill>
                <a:effectLst/>
                <a:latin typeface="JetBrains Mono"/>
              </a:rPr>
              <a:t>	…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4FCCC19-ABDB-9342-4246-4BD26D88A2F6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0557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Oyuncunun koymak istediği hücreyi kontrol eden ve sağlayan kod</a:t>
            </a:r>
            <a:endParaRPr lang="en-US" sz="2800" dirty="0"/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CC1057F8-4301-0CCE-26DC-46800CA07B53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1 numaralı kod bloğu oyuncunun koymak istediği hücrenin boş ve kazanan oyuncunun olup olmadığını kontrol eder. 2 numaralı kod bloğu ise bilgisayara karşı </a:t>
            </a:r>
            <a:r>
              <a:rPr lang="tr-TR" sz="1800" dirty="0" err="1">
                <a:latin typeface="+mn-lt"/>
                <a:ea typeface="+mn-ea"/>
                <a:cs typeface="+mn-cs"/>
              </a:rPr>
              <a:t>oynanıldığı</a:t>
            </a:r>
            <a:r>
              <a:rPr lang="tr-TR" sz="1800" dirty="0">
                <a:latin typeface="+mn-lt"/>
                <a:ea typeface="+mn-ea"/>
                <a:cs typeface="+mn-cs"/>
              </a:rPr>
              <a:t> durumda </a:t>
            </a:r>
            <a:r>
              <a:rPr lang="tr-TR" sz="1800" dirty="0" err="1">
                <a:latin typeface="+mn-lt"/>
                <a:ea typeface="+mn-ea"/>
                <a:cs typeface="+mn-cs"/>
              </a:rPr>
              <a:t>randomhareket</a:t>
            </a:r>
            <a:r>
              <a:rPr lang="tr-TR" sz="1800" dirty="0">
                <a:latin typeface="+mn-lt"/>
                <a:ea typeface="+mn-ea"/>
                <a:cs typeface="+mn-cs"/>
              </a:rPr>
              <a:t>() fonksiyonunu çağırır ve kazanan olup olmadığını kontrol eder. Kazanan yoksa sıra diğer oyuncuya geçer.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522DE2DA-88DC-414E-D927-474D3A943222}"/>
              </a:ext>
            </a:extLst>
          </p:cNvPr>
          <p:cNvSpPr txBox="1"/>
          <p:nvPr/>
        </p:nvSpPr>
        <p:spPr>
          <a:xfrm>
            <a:off x="3830128" y="2613804"/>
            <a:ext cx="5408763" cy="130258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7C1E34FF-4DFA-10A8-7CF0-0190455AAA9C}"/>
              </a:ext>
            </a:extLst>
          </p:cNvPr>
          <p:cNvSpPr txBox="1"/>
          <p:nvPr/>
        </p:nvSpPr>
        <p:spPr>
          <a:xfrm>
            <a:off x="4044395" y="3933644"/>
            <a:ext cx="5408763" cy="130258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25CDE993-7EEC-5E31-01F7-81626B6CDEEB}"/>
              </a:ext>
            </a:extLst>
          </p:cNvPr>
          <p:cNvSpPr txBox="1"/>
          <p:nvPr/>
        </p:nvSpPr>
        <p:spPr>
          <a:xfrm>
            <a:off x="8867817" y="3538433"/>
            <a:ext cx="362401" cy="377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D47A36B8-B745-B9C7-539E-DECE83C48294}"/>
              </a:ext>
            </a:extLst>
          </p:cNvPr>
          <p:cNvSpPr txBox="1"/>
          <p:nvPr/>
        </p:nvSpPr>
        <p:spPr>
          <a:xfrm>
            <a:off x="9083568" y="4858273"/>
            <a:ext cx="362401" cy="377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730171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125C5817-1B32-BB11-B99E-DFD87224F925}"/>
              </a:ext>
            </a:extLst>
          </p:cNvPr>
          <p:cNvSpPr txBox="1"/>
          <p:nvPr/>
        </p:nvSpPr>
        <p:spPr>
          <a:xfrm>
            <a:off x="2580736" y="1989582"/>
            <a:ext cx="70305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fun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56A8F5"/>
                </a:solidFill>
                <a:effectLst/>
                <a:latin typeface="JetBrains Mono"/>
              </a:rPr>
              <a:t>randomhareket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(board: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?&gt;&gt;,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currentPlayer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String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tr-TR" i="1" dirty="0" err="1">
                <a:solidFill>
                  <a:srgbClr val="BCBEC4"/>
                </a:solidFill>
                <a:effectLst/>
                <a:latin typeface="JetBrains Mono"/>
              </a:rPr>
              <a:t>mutableListOf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Pair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&lt;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Int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Int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&gt;&gt;()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for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i="1" dirty="0" err="1">
                <a:solidFill>
                  <a:srgbClr val="C77DBB"/>
                </a:solidFill>
                <a:effectLst/>
                <a:latin typeface="JetBrains Mono"/>
              </a:rPr>
              <a:t>indices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for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board[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].</a:t>
            </a:r>
            <a:r>
              <a:rPr lang="tr-TR" i="1" dirty="0" err="1">
                <a:solidFill>
                  <a:srgbClr val="C77DBB"/>
                </a:solidFill>
                <a:effectLst/>
                <a:latin typeface="JetBrains Mono"/>
              </a:rPr>
              <a:t>indices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(board[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 ==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boshucre.add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to</a:t>
            </a:r>
            <a:r>
              <a:rPr lang="tr-TR" i="1" dirty="0">
                <a:solidFill>
                  <a:srgbClr val="57AAF7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}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}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isNotEmpty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())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randomIndex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= 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0 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until</a:t>
            </a:r>
            <a:r>
              <a:rPr lang="tr-TR" i="1" dirty="0">
                <a:solidFill>
                  <a:srgbClr val="57AAF7"/>
                </a:solidFill>
                <a:effectLst/>
                <a:latin typeface="JetBrains Mono"/>
              </a:rPr>
              <a:t>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size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random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val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boshucre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randomIndex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board[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randomCol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]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currentPlayer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8D5E5439-AAD2-FEA3-9989-6912444FAFFF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684807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Bilgisayarın rastgele hamle yapmasını sağlayan fonksiyon</a:t>
            </a:r>
            <a:endParaRPr lang="en-US" sz="2800" dirty="0"/>
          </a:p>
        </p:txBody>
      </p:sp>
      <p:sp>
        <p:nvSpPr>
          <p:cNvPr id="8" name="Başlık 1">
            <a:extLst>
              <a:ext uri="{FF2B5EF4-FFF2-40B4-BE49-F238E27FC236}">
                <a16:creationId xmlns:a16="http://schemas.microsoft.com/office/drawing/2014/main" id="{2D177F7F-44D6-4655-56FE-36A80A64EE66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Tahta </a:t>
            </a:r>
            <a:r>
              <a:rPr lang="en-US" sz="1800" dirty="0" err="1">
                <a:latin typeface="+mn-lt"/>
                <a:ea typeface="+mn-ea"/>
                <a:cs typeface="+mn-cs"/>
              </a:rPr>
              <a:t>üzerindeki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tr-TR" sz="1800" dirty="0">
                <a:latin typeface="+mn-lt"/>
                <a:ea typeface="+mn-ea"/>
                <a:cs typeface="+mn-cs"/>
              </a:rPr>
              <a:t>boş hücreleri bulan ve rastgele belirlediği hücreye O koyan fonksiyondur. 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2362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C11F9F4-3AAD-3D1A-B295-682D1F30E9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902" y="1"/>
            <a:ext cx="5684807" cy="126808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dirty="0"/>
              <a:t>Oyun </a:t>
            </a:r>
            <a:r>
              <a:rPr lang="en-US" sz="2800" dirty="0" err="1"/>
              <a:t>tahtasının</a:t>
            </a:r>
            <a:r>
              <a:rPr lang="en-US" sz="2800" dirty="0"/>
              <a:t> </a:t>
            </a:r>
            <a:r>
              <a:rPr lang="en-US" sz="2800" dirty="0" err="1"/>
              <a:t>kontrolünü</a:t>
            </a:r>
            <a:r>
              <a:rPr lang="en-US" sz="2800" dirty="0"/>
              <a:t> </a:t>
            </a:r>
            <a:r>
              <a:rPr lang="en-US" sz="2800" dirty="0" err="1"/>
              <a:t>sağlayan</a:t>
            </a:r>
            <a:r>
              <a:rPr lang="en-US" sz="2800" dirty="0"/>
              <a:t> </a:t>
            </a:r>
            <a:r>
              <a:rPr lang="en-US" sz="2800" dirty="0" err="1"/>
              <a:t>fonksiyon</a:t>
            </a:r>
            <a:endParaRPr lang="en-US" sz="2800" dirty="0"/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4B06C152-6805-E961-C80D-89436775C7B6}"/>
              </a:ext>
            </a:extLst>
          </p:cNvPr>
          <p:cNvSpPr txBox="1"/>
          <p:nvPr/>
        </p:nvSpPr>
        <p:spPr>
          <a:xfrm>
            <a:off x="1203385" y="1502688"/>
            <a:ext cx="9785230" cy="53553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fun </a:t>
            </a:r>
            <a:r>
              <a:rPr lang="en-US" dirty="0">
                <a:solidFill>
                  <a:srgbClr val="56A8F5"/>
                </a:solidFill>
                <a:effectLst/>
                <a:latin typeface="JetBrains Mono"/>
              </a:rPr>
              <a:t>kontrol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(board: Array&lt;Array&lt;String?&gt;&gt;): String?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for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(row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..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if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!=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&amp;&amp; 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&amp;&amp; 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board[row][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for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(col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..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if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 !=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 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][col]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if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!=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if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(board[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!=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null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&amp;&amp;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 == 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]) {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board[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][</a:t>
            </a:r>
            <a:r>
              <a:rPr lang="en-US" dirty="0"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en-US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dirty="0">
                <a:solidFill>
                  <a:srgbClr val="CF8E6D"/>
                </a:solidFill>
                <a:effectLst/>
                <a:latin typeface="JetBrains Mono"/>
              </a:rPr>
              <a:t>return null</a:t>
            </a:r>
            <a:br>
              <a:rPr lang="en-US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en-US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lang="tr-TR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10" name="Başlık 1">
            <a:extLst>
              <a:ext uri="{FF2B5EF4-FFF2-40B4-BE49-F238E27FC236}">
                <a16:creationId xmlns:a16="http://schemas.microsoft.com/office/drawing/2014/main" id="{53949384-FF06-C97D-60E4-9D4BFA926689}"/>
              </a:ext>
            </a:extLst>
          </p:cNvPr>
          <p:cNvSpPr txBox="1">
            <a:spLocks/>
          </p:cNvSpPr>
          <p:nvPr/>
        </p:nvSpPr>
        <p:spPr>
          <a:xfrm>
            <a:off x="5969479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Tahta </a:t>
            </a:r>
            <a:r>
              <a:rPr lang="en-US" sz="1800" dirty="0" err="1">
                <a:latin typeface="+mn-lt"/>
                <a:ea typeface="+mn-ea"/>
                <a:cs typeface="+mn-cs"/>
              </a:rPr>
              <a:t>üzerindeki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kolon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ve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sütun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konumlarına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göre</a:t>
            </a:r>
            <a:r>
              <a:rPr lang="en-US" sz="1800" dirty="0">
                <a:latin typeface="+mn-lt"/>
                <a:ea typeface="+mn-ea"/>
                <a:cs typeface="+mn-cs"/>
              </a:rPr>
              <a:t> son </a:t>
            </a:r>
            <a:r>
              <a:rPr lang="en-US" sz="1800" dirty="0" err="1">
                <a:latin typeface="+mn-lt"/>
                <a:ea typeface="+mn-ea"/>
                <a:cs typeface="+mn-cs"/>
              </a:rPr>
              <a:t>oynayan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oyuncunun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kazanıp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kazanmadığı</a:t>
            </a:r>
            <a:r>
              <a:rPr lang="en-US" sz="1800" dirty="0">
                <a:latin typeface="+mn-lt"/>
                <a:ea typeface="+mn-ea"/>
                <a:cs typeface="+mn-cs"/>
              </a:rPr>
              <a:t> her </a:t>
            </a:r>
            <a:r>
              <a:rPr lang="en-US" sz="1800" dirty="0" err="1">
                <a:latin typeface="+mn-lt"/>
                <a:ea typeface="+mn-ea"/>
                <a:cs typeface="+mn-cs"/>
              </a:rPr>
              <a:t>hamle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sonunda</a:t>
            </a:r>
            <a:r>
              <a:rPr lang="en-US" sz="1800" dirty="0">
                <a:latin typeface="+mn-lt"/>
                <a:ea typeface="+mn-ea"/>
                <a:cs typeface="+mn-cs"/>
              </a:rPr>
              <a:t> kontrol </a:t>
            </a:r>
            <a:r>
              <a:rPr lang="tr-TR" sz="1800" dirty="0">
                <a:latin typeface="+mn-lt"/>
                <a:ea typeface="+mn-ea"/>
                <a:cs typeface="+mn-cs"/>
              </a:rPr>
              <a:t>eden fonksiyondur.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1172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tin kutusu 4">
            <a:extLst>
              <a:ext uri="{FF2B5EF4-FFF2-40B4-BE49-F238E27FC236}">
                <a16:creationId xmlns:a16="http://schemas.microsoft.com/office/drawing/2014/main" id="{E1A325A7-4535-47FE-F395-842D7E001EAB}"/>
              </a:ext>
            </a:extLst>
          </p:cNvPr>
          <p:cNvSpPr txBox="1"/>
          <p:nvPr/>
        </p:nvSpPr>
        <p:spPr>
          <a:xfrm>
            <a:off x="2037271" y="1328469"/>
            <a:ext cx="758261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isBoardFull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&amp;&amp;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fillMaxWidth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(),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br>
              <a:rPr lang="tr-TR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  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Button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10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onClick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resetBoard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resetOyuncu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br>
              <a:rPr lang="tr-TR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              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durum.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true</a:t>
            </a:r>
            <a:br>
              <a:rPr lang="tr-TR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       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shape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i="1" dirty="0" err="1">
                <a:solidFill>
                  <a:srgbClr val="C77DBB"/>
                </a:solidFill>
                <a:effectLst/>
                <a:latin typeface="JetBrains Mono"/>
              </a:rPr>
              <a:t>RectangleShape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colors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ButtonDefaults.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buttonColors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containerColor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LightGray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"Yeniden Başla"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color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Black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6" name="Başlık 1">
            <a:extLst>
              <a:ext uri="{FF2B5EF4-FFF2-40B4-BE49-F238E27FC236}">
                <a16:creationId xmlns:a16="http://schemas.microsoft.com/office/drawing/2014/main" id="{D864C172-8576-9F3F-1A15-E8007A174E0B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65962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Tahta tamamen doluysa ve kazanan yoksa oyunu sıfırlayan kod</a:t>
            </a:r>
            <a:endParaRPr lang="en-US" sz="2800" dirty="0"/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EAD97CA5-CFB4-2A60-015B-B0145E660E38}"/>
              </a:ext>
            </a:extLst>
          </p:cNvPr>
          <p:cNvSpPr txBox="1">
            <a:spLocks/>
          </p:cNvSpPr>
          <p:nvPr/>
        </p:nvSpPr>
        <p:spPr>
          <a:xfrm>
            <a:off x="5995357" y="189782"/>
            <a:ext cx="6058619" cy="13802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Eğer oyun tahtası tamamen dolduysa ve kazanan yoksa «Yeniden Başlat» butonu aktif olur ve basıldığında oyunu sıfırlar. O sırada tahtayı, sıradaki oyuncuyu ve bilgisayara karşı oyna </a:t>
            </a:r>
            <a:r>
              <a:rPr lang="tr-TR" sz="1800" dirty="0" err="1">
                <a:latin typeface="+mn-lt"/>
                <a:ea typeface="+mn-ea"/>
                <a:cs typeface="+mn-cs"/>
              </a:rPr>
              <a:t>switch’ini</a:t>
            </a:r>
            <a:r>
              <a:rPr lang="tr-TR" sz="1800" dirty="0">
                <a:latin typeface="+mn-lt"/>
                <a:ea typeface="+mn-ea"/>
                <a:cs typeface="+mn-cs"/>
              </a:rPr>
              <a:t> sıfırlayan fonksiyonları kullanır.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498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76E16948-737E-7A9E-0E12-39E5624C46D4}"/>
              </a:ext>
            </a:extLst>
          </p:cNvPr>
          <p:cNvSpPr txBox="1"/>
          <p:nvPr/>
        </p:nvSpPr>
        <p:spPr>
          <a:xfrm>
            <a:off x="6162138" y="58846"/>
            <a:ext cx="5969479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!= </a:t>
            </a:r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sz="1600" i="1" dirty="0" err="1">
                <a:solidFill>
                  <a:srgbClr val="57AAF7"/>
                </a:solidFill>
                <a:effectLst/>
                <a:latin typeface="JetBrains Mono"/>
              </a:rPr>
              <a:t>fillMaxWidth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(),</a:t>
            </a:r>
            <a:r>
              <a:rPr lang="tr-TR" sz="1600" dirty="0">
                <a:solidFill>
                  <a:srgbClr val="BCBEC4"/>
                </a:solidFill>
                <a:latin typeface="JetBrains Mono"/>
              </a:rPr>
              <a:t>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b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  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text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>
                <a:solidFill>
                  <a:srgbClr val="6AAB73"/>
                </a:solidFill>
                <a:effectLst/>
                <a:latin typeface="JetBrains Mono"/>
              </a:rPr>
              <a:t>"Kazanan: 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${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}</a:t>
            </a:r>
            <a:r>
              <a:rPr lang="tr-TR" sz="1600" dirty="0"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sz="1600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>
                <a:solidFill>
                  <a:srgbClr val="2AACB8"/>
                </a:solidFill>
                <a:effectLst/>
                <a:latin typeface="JetBrains Mono"/>
              </a:rPr>
              <a:t>10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sz="1600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))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sz="1600" i="1" dirty="0" err="1">
                <a:solidFill>
                  <a:srgbClr val="57AAF7"/>
                </a:solidFill>
                <a:effectLst/>
                <a:latin typeface="JetBrains Mono"/>
              </a:rPr>
              <a:t>fillMaxWidth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(),</a:t>
            </a:r>
            <a:r>
              <a:rPr lang="tr-TR" sz="1600" dirty="0">
                <a:solidFill>
                  <a:srgbClr val="BCBEC4"/>
                </a:solidFill>
                <a:latin typeface="JetBrains Mono"/>
              </a:rPr>
              <a:t>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b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  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Button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sz="1600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>
                <a:solidFill>
                  <a:srgbClr val="2AACB8"/>
                </a:solidFill>
                <a:effectLst/>
                <a:latin typeface="JetBrains Mono"/>
              </a:rPr>
              <a:t>5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sz="1600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),</a:t>
            </a:r>
            <a:r>
              <a:rPr lang="tr-TR" sz="1600" dirty="0">
                <a:solidFill>
                  <a:srgbClr val="BCBEC4"/>
                </a:solidFill>
                <a:latin typeface="JetBrains Mono"/>
              </a:rPr>
              <a:t>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onClick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sz="1600" dirty="0">
                <a:solidFill>
                  <a:srgbClr val="6AAB73"/>
                </a:solidFill>
                <a:effectLst/>
                <a:latin typeface="JetBrains Mono"/>
              </a:rPr>
              <a:t>"X"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    oyuncu1++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} </a:t>
            </a: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else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    oyuncu2++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}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board.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resetBoard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resetOyuncu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b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               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durum.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sz="1600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lang="tr-TR" sz="1600" dirty="0" err="1">
                <a:solidFill>
                  <a:srgbClr val="CF8E6D"/>
                </a:solidFill>
                <a:effectLst/>
                <a:latin typeface="JetBrains Mono"/>
              </a:rPr>
              <a:t>true</a:t>
            </a:r>
            <a:b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CF8E6D"/>
                </a:solidFill>
                <a:effectLst/>
                <a:latin typeface="JetBrains Mono"/>
              </a:rPr>
              <a:t>           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shape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i="1" dirty="0" err="1">
                <a:solidFill>
                  <a:srgbClr val="C77DBB"/>
                </a:solidFill>
                <a:effectLst/>
                <a:latin typeface="JetBrains Mono"/>
              </a:rPr>
              <a:t>RectangleShape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,</a:t>
            </a:r>
            <a:r>
              <a:rPr lang="tr-TR" sz="1600" dirty="0">
                <a:solidFill>
                  <a:srgbClr val="BCBEC4"/>
                </a:solidFill>
                <a:latin typeface="JetBrains Mono"/>
              </a:rPr>
              <a:t>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colors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ButtonDefaults.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buttonColors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containerColor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LightGray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)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lang="tr-TR" sz="1600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text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>
                <a:solidFill>
                  <a:srgbClr val="6AAB73"/>
                </a:solidFill>
                <a:effectLst/>
                <a:latin typeface="JetBrains Mono"/>
              </a:rPr>
              <a:t>"Yeniden Başla"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sz="1600" dirty="0" err="1">
                <a:solidFill>
                  <a:srgbClr val="56C1D6"/>
                </a:solidFill>
                <a:effectLst/>
                <a:latin typeface="JetBrains Mono"/>
              </a:rPr>
              <a:t>color</a:t>
            </a:r>
            <a:r>
              <a:rPr lang="tr-TR" sz="1600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sz="1600" dirty="0" err="1">
                <a:solidFill>
                  <a:srgbClr val="BCBEC4"/>
                </a:solidFill>
                <a:effectLst/>
                <a:latin typeface="JetBrains Mono"/>
              </a:rPr>
              <a:t>Color.</a:t>
            </a:r>
            <a:r>
              <a:rPr lang="tr-TR" sz="1600" dirty="0" err="1">
                <a:solidFill>
                  <a:srgbClr val="C77DBB"/>
                </a:solidFill>
                <a:effectLst/>
                <a:latin typeface="JetBrains Mono"/>
              </a:rPr>
              <a:t>Black</a:t>
            </a: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lang="tr-TR" sz="1600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sz="1600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9F33040A-9AB2-E20E-EE88-69501B86FC0C}"/>
              </a:ext>
            </a:extLst>
          </p:cNvPr>
          <p:cNvSpPr txBox="1">
            <a:spLocks/>
          </p:cNvSpPr>
          <p:nvPr/>
        </p:nvSpPr>
        <p:spPr>
          <a:xfrm>
            <a:off x="163902" y="1"/>
            <a:ext cx="5865962" cy="126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2800" dirty="0"/>
              <a:t>Kazanan veya devam durumunda gerekli durumları uygulayan kod</a:t>
            </a:r>
            <a:endParaRPr lang="en-US" sz="2800" dirty="0"/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3A928E07-DD6B-CB57-90A4-768C1BCB5D71}"/>
              </a:ext>
            </a:extLst>
          </p:cNvPr>
          <p:cNvSpPr txBox="1">
            <a:spLocks/>
          </p:cNvSpPr>
          <p:nvPr/>
        </p:nvSpPr>
        <p:spPr>
          <a:xfrm>
            <a:off x="126521" y="1518249"/>
            <a:ext cx="5969479" cy="2234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Eğer tahta kontrol fonksiyonu bir kazanan döndürürse bu kod bloğu çalışır ve kazananın skorunu arttırır. Bir </a:t>
            </a:r>
            <a:r>
              <a:rPr lang="tr-TR" sz="1800" dirty="0" err="1">
                <a:latin typeface="+mn-lt"/>
                <a:ea typeface="+mn-ea"/>
                <a:cs typeface="+mn-cs"/>
              </a:rPr>
              <a:t>text</a:t>
            </a:r>
            <a:r>
              <a:rPr lang="tr-TR" sz="1800" dirty="0">
                <a:latin typeface="+mn-lt"/>
                <a:ea typeface="+mn-ea"/>
                <a:cs typeface="+mn-cs"/>
              </a:rPr>
              <a:t> şeklinde kazanan oyuncuyu belirtir ve oyunu sıfırlar. </a:t>
            </a: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endParaRPr lang="tr-TR" sz="1800" dirty="0">
              <a:latin typeface="+mn-lt"/>
              <a:ea typeface="+mn-ea"/>
              <a:cs typeface="+mn-cs"/>
            </a:endParaRP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tr-TR" sz="1800" dirty="0">
                <a:latin typeface="+mn-lt"/>
                <a:ea typeface="+mn-ea"/>
                <a:cs typeface="+mn-cs"/>
              </a:rPr>
              <a:t>Alttaki kod bloğu ise henüz bir kazanan yoksa ve tahta hücreleri dolmadıysa sıradaki oyuncuya geçiş görevi görür.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2393F2DC-FBA9-D378-2B82-E1B0F9ACA60F}"/>
              </a:ext>
            </a:extLst>
          </p:cNvPr>
          <p:cNvSpPr txBox="1"/>
          <p:nvPr/>
        </p:nvSpPr>
        <p:spPr>
          <a:xfrm>
            <a:off x="163902" y="3908589"/>
            <a:ext cx="609456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kazanan.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== </a:t>
            </a:r>
            <a:r>
              <a:rPr lang="tr-TR" dirty="0" err="1"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&amp;&amp; !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isBoardFull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Row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modifier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        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fillMaxWidth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(), 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horizontalArrangement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Arrangement.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SpaceAround</a:t>
            </a:r>
            <a:br>
              <a:rPr lang="tr-TR" dirty="0">
                <a:solidFill>
                  <a:srgbClr val="C77DBB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C77DBB"/>
                </a:solidFill>
                <a:effectLst/>
                <a:latin typeface="JetBrains Mono"/>
              </a:rPr>
              <a:t>    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{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tr-TR" dirty="0" err="1">
                <a:solidFill>
                  <a:srgbClr val="6BB38A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text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"Sıradaki Oyuncu: 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${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oynayan.</a:t>
            </a:r>
            <a:r>
              <a:rPr lang="tr-TR" dirty="0" err="1">
                <a:solidFill>
                  <a:srgbClr val="C77DBB"/>
                </a:solidFill>
                <a:effectLst/>
                <a:latin typeface="JetBrains Mono"/>
              </a:rPr>
              <a:t>value</a:t>
            </a:r>
            <a:r>
              <a:rPr lang="tr-TR" dirty="0">
                <a:solidFill>
                  <a:srgbClr val="CF8E6D"/>
                </a:solidFill>
                <a:effectLst/>
                <a:latin typeface="JetBrains Mono"/>
              </a:rPr>
              <a:t>}</a:t>
            </a:r>
            <a:r>
              <a:rPr lang="tr-TR" dirty="0"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lang="tr-TR" dirty="0" err="1">
                <a:solidFill>
                  <a:srgbClr val="BCBEC4"/>
                </a:solidFill>
                <a:effectLst/>
                <a:latin typeface="JetBrains Mono"/>
              </a:rPr>
              <a:t>Modifier.</a:t>
            </a:r>
            <a:r>
              <a:rPr lang="tr-TR" i="1" dirty="0" err="1">
                <a:solidFill>
                  <a:srgbClr val="57AAF7"/>
                </a:solidFill>
                <a:effectLst/>
                <a:latin typeface="JetBrains Mono"/>
              </a:rPr>
              <a:t>padding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tr-TR" dirty="0" err="1">
                <a:solidFill>
                  <a:srgbClr val="56C1D6"/>
                </a:solidFill>
                <a:effectLst/>
                <a:latin typeface="JetBrains Mono"/>
              </a:rPr>
              <a:t>all</a:t>
            </a:r>
            <a:r>
              <a:rPr lang="tr-TR" dirty="0">
                <a:solidFill>
                  <a:srgbClr val="56C1D6"/>
                </a:solidFill>
                <a:effectLst/>
                <a:latin typeface="JetBrains Mono"/>
              </a:rPr>
              <a:t> = </a:t>
            </a:r>
            <a:r>
              <a:rPr lang="tr-TR" dirty="0">
                <a:solidFill>
                  <a:srgbClr val="2AACB8"/>
                </a:solidFill>
                <a:effectLst/>
                <a:latin typeface="JetBrains Mono"/>
              </a:rPr>
              <a:t>10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lang="tr-TR" i="1" dirty="0">
                <a:solidFill>
                  <a:srgbClr val="C77DBB"/>
                </a:solidFill>
                <a:effectLst/>
                <a:latin typeface="JetBrains Mono"/>
              </a:rPr>
              <a:t>dp</a:t>
            </a: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))</a:t>
            </a:r>
            <a:br>
              <a:rPr lang="tr-TR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tr-TR" b="1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  <a:br>
              <a:rPr lang="tr-TR" b="1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tr-TR" dirty="0">
                <a:solidFill>
                  <a:srgbClr val="BCBEC4"/>
                </a:solidFill>
                <a:effectLst/>
                <a:latin typeface="JetBrains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239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atrixVTI">
  <a:themeElements>
    <a:clrScheme name="AnalogousFromLightSeedLeftStep">
      <a:dk1>
        <a:srgbClr val="000000"/>
      </a:dk1>
      <a:lt1>
        <a:srgbClr val="FFFFFF"/>
      </a:lt1>
      <a:dk2>
        <a:srgbClr val="1B2F2C"/>
      </a:dk2>
      <a:lt2>
        <a:srgbClr val="F0F0F3"/>
      </a:lt2>
      <a:accent1>
        <a:srgbClr val="A7A259"/>
      </a:accent1>
      <a:accent2>
        <a:srgbClr val="D99147"/>
      </a:accent2>
      <a:accent3>
        <a:srgbClr val="E38379"/>
      </a:accent3>
      <a:accent4>
        <a:srgbClr val="DD5C85"/>
      </a:accent4>
      <a:accent5>
        <a:srgbClr val="E379C8"/>
      </a:accent5>
      <a:accent6>
        <a:srgbClr val="C95CDD"/>
      </a:accent6>
      <a:hlink>
        <a:srgbClr val="6C71B0"/>
      </a:hlink>
      <a:folHlink>
        <a:srgbClr val="7F7F7F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1566</Words>
  <Application>Microsoft Office PowerPoint</Application>
  <PresentationFormat>Geniş ekran</PresentationFormat>
  <Paragraphs>41</Paragraphs>
  <Slides>10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Bahnschrift</vt:lpstr>
      <vt:lpstr>JetBrains Mono</vt:lpstr>
      <vt:lpstr>MatrixVTI</vt:lpstr>
      <vt:lpstr>XOX (Tic-Tac-Toe) Oyunu</vt:lpstr>
      <vt:lpstr>PowerPoint Sunusu</vt:lpstr>
      <vt:lpstr>PowerPoint Sunusu</vt:lpstr>
      <vt:lpstr>PowerPoint Sunusu</vt:lpstr>
      <vt:lpstr>PowerPoint Sunusu</vt:lpstr>
      <vt:lpstr>PowerPoint Sunusu</vt:lpstr>
      <vt:lpstr>Oyun tahtasının kontrolünü sağlayan fonksiyon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XOX (Tic-Tac-Toe) Oyunu</dc:title>
  <dc:creator>SAMET ÖZBALKAN</dc:creator>
  <cp:lastModifiedBy>SAMET ÖZBALKAN</cp:lastModifiedBy>
  <cp:revision>42</cp:revision>
  <dcterms:created xsi:type="dcterms:W3CDTF">2024-01-25T16:18:27Z</dcterms:created>
  <dcterms:modified xsi:type="dcterms:W3CDTF">2024-01-25T21:48:49Z</dcterms:modified>
</cp:coreProperties>
</file>

<file path=docProps/thumbnail.jpeg>
</file>